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1" r:id="rId4"/>
    <p:sldId id="285" r:id="rId5"/>
    <p:sldId id="288" r:id="rId6"/>
    <p:sldId id="263" r:id="rId7"/>
    <p:sldId id="266" r:id="rId8"/>
    <p:sldId id="294" r:id="rId9"/>
    <p:sldId id="267" r:id="rId10"/>
    <p:sldId id="268" r:id="rId11"/>
    <p:sldId id="269" r:id="rId12"/>
    <p:sldId id="270" r:id="rId13"/>
    <p:sldId id="271" r:id="rId14"/>
    <p:sldId id="283" r:id="rId15"/>
    <p:sldId id="272" r:id="rId16"/>
    <p:sldId id="273" r:id="rId17"/>
    <p:sldId id="274" r:id="rId18"/>
    <p:sldId id="275" r:id="rId19"/>
    <p:sldId id="291" r:id="rId20"/>
    <p:sldId id="276" r:id="rId21"/>
    <p:sldId id="277" r:id="rId22"/>
    <p:sldId id="278" r:id="rId23"/>
    <p:sldId id="279" r:id="rId24"/>
    <p:sldId id="280" r:id="rId25"/>
    <p:sldId id="281" r:id="rId26"/>
    <p:sldId id="282" r:id="rId27"/>
    <p:sldId id="295" r:id="rId28"/>
    <p:sldId id="296" r:id="rId2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pl-PL" smtClean="0"/>
              <a:t>Kliknij, aby edytować styl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fld id="{33E78A26-C018-4CCE-98EC-3DCDD4F4B42C}" type="datetimeFigureOut">
              <a:rPr lang="pl-PL" smtClean="0"/>
              <a:t>15.03.2023</a:t>
            </a:fld>
            <a:endParaRPr lang="pl-PL"/>
          </a:p>
        </p:txBody>
      </p:sp>
      <p:sp>
        <p:nvSpPr>
          <p:cNvPr id="8" name="Slide Number Placeholder 7"/>
          <p:cNvSpPr>
            <a:spLocks noGrp="1"/>
          </p:cNvSpPr>
          <p:nvPr>
            <p:ph type="sldNum" sz="quarter" idx="11"/>
          </p:nvPr>
        </p:nvSpPr>
        <p:spPr/>
        <p:txBody>
          <a:bodyPr/>
          <a:lstStyle/>
          <a:p>
            <a:fld id="{371D722D-C755-466B-9E23-29A22520BFB4}" type="slidenum">
              <a:rPr lang="pl-PL" smtClean="0"/>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33E78A26-C018-4CCE-98EC-3DCDD4F4B42C}" type="datetimeFigureOut">
              <a:rPr lang="pl-PL" smtClean="0"/>
              <a:t>15.03.2023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1D722D-C755-466B-9E23-29A22520BFB4}"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33E78A26-C018-4CCE-98EC-3DCDD4F4B42C}" type="datetimeFigureOut">
              <a:rPr lang="pl-PL" smtClean="0"/>
              <a:t>15.03.2023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1D722D-C755-466B-9E23-29A22520BFB4}"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10"/>
          </p:nvPr>
        </p:nvSpPr>
        <p:spPr/>
        <p:txBody>
          <a:bodyPr/>
          <a:lstStyle/>
          <a:p>
            <a:fld id="{33E78A26-C018-4CCE-98EC-3DCDD4F4B42C}" type="datetimeFigureOut">
              <a:rPr lang="pl-PL" smtClean="0"/>
              <a:t>15.03.2023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1D722D-C755-466B-9E23-29A22520BFB4}"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l-PL" smtClean="0"/>
              <a:t>Kliknij, aby edytować styl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33E78A26-C018-4CCE-98EC-3DCDD4F4B42C}" type="datetimeFigureOut">
              <a:rPr lang="pl-PL" smtClean="0"/>
              <a:t>15.03.2023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1D722D-C755-466B-9E23-29A22520BFB4}" type="slidenum">
              <a:rPr lang="pl-PL" smtClean="0"/>
              <a:t>‹#›</a:t>
            </a:fld>
            <a:endParaRPr lang="pl-PL"/>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5" name="Date Placeholder 4"/>
          <p:cNvSpPr>
            <a:spLocks noGrp="1"/>
          </p:cNvSpPr>
          <p:nvPr>
            <p:ph type="dt" sz="half" idx="10"/>
          </p:nvPr>
        </p:nvSpPr>
        <p:spPr/>
        <p:txBody>
          <a:bodyPr/>
          <a:lstStyle/>
          <a:p>
            <a:fld id="{33E78A26-C018-4CCE-98EC-3DCDD4F4B42C}" type="datetimeFigureOut">
              <a:rPr lang="pl-PL" smtClean="0"/>
              <a:t>15.03.2023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71D722D-C755-466B-9E23-29A22520BFB4}" type="slidenum">
              <a:rPr lang="pl-PL" smtClean="0"/>
              <a:t>‹#›</a:t>
            </a:fld>
            <a:endParaRPr lang="pl-PL"/>
          </a:p>
        </p:txBody>
      </p:sp>
      <p:sp>
        <p:nvSpPr>
          <p:cNvPr id="9" name="Content Placeholder 8"/>
          <p:cNvSpPr>
            <a:spLocks noGrp="1"/>
          </p:cNvSpPr>
          <p:nvPr>
            <p:ph sz="quarter" idx="13"/>
          </p:nvPr>
        </p:nvSpPr>
        <p:spPr>
          <a:xfrm>
            <a:off x="365760" y="1600200"/>
            <a:ext cx="4041648" cy="452628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33E78A26-C018-4CCE-98EC-3DCDD4F4B42C}" type="datetimeFigureOut">
              <a:rPr lang="pl-PL" smtClean="0"/>
              <a:t>15.03.2023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71D722D-C755-466B-9E23-29A22520BFB4}" type="slidenum">
              <a:rPr lang="pl-PL" smtClean="0"/>
              <a:t>‹#›</a:t>
            </a:fld>
            <a:endParaRPr lang="pl-PL"/>
          </a:p>
        </p:txBody>
      </p:sp>
      <p:sp>
        <p:nvSpPr>
          <p:cNvPr id="11" name="Content Placeholder 10"/>
          <p:cNvSpPr>
            <a:spLocks noGrp="1"/>
          </p:cNvSpPr>
          <p:nvPr>
            <p:ph sz="quarter" idx="13"/>
          </p:nvPr>
        </p:nvSpPr>
        <p:spPr>
          <a:xfrm>
            <a:off x="457200" y="2212848"/>
            <a:ext cx="4041648" cy="391363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33E78A26-C018-4CCE-98EC-3DCDD4F4B42C}" type="datetimeFigureOut">
              <a:rPr lang="pl-PL" smtClean="0"/>
              <a:t>15.03.2023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71D722D-C755-466B-9E23-29A22520BFB4}"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78A26-C018-4CCE-98EC-3DCDD4F4B42C}" type="datetimeFigureOut">
              <a:rPr lang="pl-PL" smtClean="0"/>
              <a:t>15.03.2023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71D722D-C755-466B-9E23-29A22520BFB4}"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pl-PL" smtClean="0"/>
              <a:t>Kliknij, aby edytować styl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33E78A26-C018-4CCE-98EC-3DCDD4F4B42C}" type="datetimeFigureOut">
              <a:rPr lang="pl-PL" smtClean="0"/>
              <a:t>15.03.2023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71D722D-C755-466B-9E23-29A22520BFB4}"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pl-PL" smtClean="0"/>
              <a:t>Kliknij, aby edytować styl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33E78A26-C018-4CCE-98EC-3DCDD4F4B42C}" type="datetimeFigureOut">
              <a:rPr lang="pl-PL" smtClean="0"/>
              <a:t>15.03.2023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71D722D-C755-466B-9E23-29A22520BFB4}"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pl-PL" smtClean="0"/>
              <a:t>Kliknij, aby edytować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3E78A26-C018-4CCE-98EC-3DCDD4F4B42C}" type="datetimeFigureOut">
              <a:rPr lang="pl-PL" smtClean="0"/>
              <a:t>15.03.2023</a:t>
            </a:fld>
            <a:endParaRPr lang="pl-PL"/>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pl-PL"/>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71D722D-C755-466B-9E23-29A22520BFB4}" type="slidenum">
              <a:rPr lang="pl-PL" smtClean="0"/>
              <a:t>‹#›</a:t>
            </a:fld>
            <a:endParaRPr lang="pl-PL"/>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052737"/>
            <a:ext cx="7772400" cy="1512167"/>
          </a:xfrm>
        </p:spPr>
        <p:txBody>
          <a:bodyPr>
            <a:normAutofit fontScale="90000"/>
          </a:bodyPr>
          <a:lstStyle/>
          <a:p>
            <a:pPr marL="182880" indent="0">
              <a:buNone/>
            </a:pPr>
            <a:r>
              <a:rPr lang="pl-PL" sz="4000" i="1" dirty="0" smtClean="0">
                <a:latin typeface="Arial" pitchFamily="34" charset="0"/>
                <a:cs typeface="Arial" pitchFamily="34" charset="0"/>
              </a:rPr>
              <a:t>Zdrowie psychiczne dzieci </a:t>
            </a:r>
            <a:br>
              <a:rPr lang="pl-PL" sz="4000" i="1" dirty="0" smtClean="0">
                <a:latin typeface="Arial" pitchFamily="34" charset="0"/>
                <a:cs typeface="Arial" pitchFamily="34" charset="0"/>
              </a:rPr>
            </a:br>
            <a:r>
              <a:rPr lang="pl-PL" sz="4000" i="1" dirty="0" smtClean="0">
                <a:latin typeface="Arial" pitchFamily="34" charset="0"/>
                <a:cs typeface="Arial" pitchFamily="34" charset="0"/>
              </a:rPr>
              <a:t>i młodzieży</a:t>
            </a:r>
            <a:r>
              <a:rPr lang="pl-PL" sz="1600" i="1" dirty="0" smtClean="0">
                <a:latin typeface="Arial" pitchFamily="34" charset="0"/>
                <a:cs typeface="Arial" pitchFamily="34" charset="0"/>
              </a:rPr>
              <a:t/>
            </a:r>
            <a:br>
              <a:rPr lang="pl-PL" sz="1600" i="1" dirty="0" smtClean="0">
                <a:latin typeface="Arial" pitchFamily="34" charset="0"/>
                <a:cs typeface="Arial" pitchFamily="34" charset="0"/>
              </a:rPr>
            </a:br>
            <a:r>
              <a:rPr lang="pl-PL" sz="1600" i="1" dirty="0" smtClean="0">
                <a:latin typeface="Arial" pitchFamily="34" charset="0"/>
                <a:cs typeface="Arial" pitchFamily="34" charset="0"/>
              </a:rPr>
              <a:t/>
            </a:r>
            <a:br>
              <a:rPr lang="pl-PL" sz="1600" i="1" dirty="0" smtClean="0">
                <a:latin typeface="Arial" pitchFamily="34" charset="0"/>
                <a:cs typeface="Arial" pitchFamily="34" charset="0"/>
              </a:rPr>
            </a:br>
            <a:endParaRPr lang="pl-PL" sz="1600" i="1" dirty="0">
              <a:latin typeface="Arial" pitchFamily="34" charset="0"/>
              <a:cs typeface="Arial" pitchFamily="34" charset="0"/>
            </a:endParaRPr>
          </a:p>
        </p:txBody>
      </p:sp>
      <p:sp>
        <p:nvSpPr>
          <p:cNvPr id="3" name="Podtytuł 2"/>
          <p:cNvSpPr>
            <a:spLocks noGrp="1"/>
          </p:cNvSpPr>
          <p:nvPr>
            <p:ph type="subTitle" idx="1"/>
          </p:nvPr>
        </p:nvSpPr>
        <p:spPr/>
        <p:txBody>
          <a:bodyPr>
            <a:normAutofit fontScale="47500" lnSpcReduction="20000"/>
          </a:bodyPr>
          <a:lstStyle/>
          <a:p>
            <a:endParaRPr lang="pl-PL" dirty="0" smtClean="0"/>
          </a:p>
          <a:p>
            <a:endParaRPr lang="pl-PL" dirty="0"/>
          </a:p>
          <a:p>
            <a:endParaRPr lang="pl-PL" sz="1800" dirty="0" smtClean="0"/>
          </a:p>
          <a:p>
            <a:endParaRPr lang="pl-PL" sz="1800" dirty="0"/>
          </a:p>
          <a:p>
            <a:endParaRPr lang="pl-PL" sz="1800" dirty="0" smtClean="0"/>
          </a:p>
          <a:p>
            <a:endParaRPr lang="pl-PL" sz="1800" dirty="0"/>
          </a:p>
          <a:p>
            <a:r>
              <a:rPr lang="pl-PL" sz="2500" b="1" dirty="0" smtClean="0"/>
              <a:t>Oblęgorek, marzec 2023</a:t>
            </a:r>
            <a:endParaRPr lang="pl-PL" sz="25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36912"/>
            <a:ext cx="5353050" cy="24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697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latin typeface="Arial" pitchFamily="34" charset="0"/>
                <a:cs typeface="Arial" pitchFamily="34" charset="0"/>
              </a:rPr>
              <a:t>STRES SZKOLNY</a:t>
            </a:r>
          </a:p>
        </p:txBody>
      </p:sp>
      <p:sp>
        <p:nvSpPr>
          <p:cNvPr id="3" name="Symbol zastępczy zawartości 2"/>
          <p:cNvSpPr>
            <a:spLocks noGrp="1"/>
          </p:cNvSpPr>
          <p:nvPr>
            <p:ph idx="1"/>
          </p:nvPr>
        </p:nvSpPr>
        <p:spPr/>
        <p:txBody>
          <a:bodyPr>
            <a:normAutofit/>
          </a:bodyPr>
          <a:lstStyle/>
          <a:p>
            <a:pPr marL="0" indent="0">
              <a:buNone/>
            </a:pPr>
            <a:r>
              <a:rPr lang="pl-PL" dirty="0" smtClean="0"/>
              <a:t> </a:t>
            </a:r>
            <a:r>
              <a:rPr lang="pl-PL" dirty="0" smtClean="0">
                <a:latin typeface="Arial" pitchFamily="34" charset="0"/>
                <a:cs typeface="Arial" pitchFamily="34" charset="0"/>
              </a:rPr>
              <a:t>Coraz więcej dzieci w wieku szkolnym doświadcza przewlekłego stresu w szkole. Może on mieć związek z przeładowaniem materiałem dydaktycznym, napiętym harmonogramem dnia, sztywnymi regułami, presją rodziców na osiągnięcia czy dużą wagą przywiązywaną do ocen. Przyczyną może być też brak możliwości rozwijania pasji i zainteresowań, konflikty szkolne (z rówieśnikami i nauczycielami) albo trudności w nauce.</a:t>
            </a:r>
            <a:endParaRPr lang="pl-PL" dirty="0">
              <a:latin typeface="Arial" pitchFamily="34" charset="0"/>
              <a:cs typeface="Arial" pitchFamily="34" charset="0"/>
            </a:endParaRPr>
          </a:p>
        </p:txBody>
      </p:sp>
    </p:spTree>
    <p:extLst>
      <p:ext uri="{BB962C8B-B14F-4D97-AF65-F5344CB8AC3E}">
        <p14:creationId xmlns:p14="http://schemas.microsoft.com/office/powerpoint/2010/main" val="2160693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latin typeface="Arial" pitchFamily="34" charset="0"/>
                <a:cs typeface="Arial" pitchFamily="34" charset="0"/>
              </a:rPr>
              <a:t>PROBLEMY W RELACJACH Z RÓWIEŚNIKAMI</a:t>
            </a:r>
          </a:p>
        </p:txBody>
      </p:sp>
      <p:sp>
        <p:nvSpPr>
          <p:cNvPr id="3" name="Symbol zastępczy zawartości 2"/>
          <p:cNvSpPr>
            <a:spLocks noGrp="1"/>
          </p:cNvSpPr>
          <p:nvPr>
            <p:ph idx="1"/>
          </p:nvPr>
        </p:nvSpPr>
        <p:spPr/>
        <p:txBody>
          <a:bodyPr>
            <a:normAutofit/>
          </a:bodyPr>
          <a:lstStyle/>
          <a:p>
            <a:r>
              <a:rPr lang="pl-PL" dirty="0" smtClean="0">
                <a:latin typeface="Arial" pitchFamily="34" charset="0"/>
                <a:cs typeface="Arial" pitchFamily="34" charset="0"/>
              </a:rPr>
              <a:t>Relacje rówieśnicze bywają różne. Dzieci mogą wyśmiewać, szykanować, obgadywać, ośmieszać, wykluczać z kręgu koleżeńskiego, nastawiać innych przeciwko. Takiej przemocy relacyjnej doświadcza ponad 50 proc. polskich uczniów szkół podstawowych. </a:t>
            </a:r>
            <a:r>
              <a:rPr lang="pl-PL" dirty="0">
                <a:latin typeface="Arial" pitchFamily="34" charset="0"/>
                <a:cs typeface="Arial" pitchFamily="34" charset="0"/>
              </a:rPr>
              <a:t>D</a:t>
            </a:r>
            <a:r>
              <a:rPr lang="pl-PL" dirty="0" smtClean="0">
                <a:latin typeface="Arial" pitchFamily="34" charset="0"/>
                <a:cs typeface="Arial" pitchFamily="34" charset="0"/>
              </a:rPr>
              <a:t>ziecko może być ofiarą przemocy werbalnej, czyli wyzywania, obrażania i krzyku. Może też zetknąć się z przemocą fizyczną (jak bicie, celowe potrącanie) albo elektroniczną (jak umieszczenie kompromitującego zdjęcia w mediach społecznościowych).</a:t>
            </a:r>
            <a:endParaRPr lang="pl-PL" dirty="0">
              <a:latin typeface="Arial" pitchFamily="34" charset="0"/>
              <a:cs typeface="Arial" pitchFamily="34" charset="0"/>
            </a:endParaRPr>
          </a:p>
        </p:txBody>
      </p:sp>
    </p:spTree>
    <p:extLst>
      <p:ext uri="{BB962C8B-B14F-4D97-AF65-F5344CB8AC3E}">
        <p14:creationId xmlns:p14="http://schemas.microsoft.com/office/powerpoint/2010/main" val="1827369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latin typeface="Arial" pitchFamily="34" charset="0"/>
                <a:cs typeface="Arial" pitchFamily="34" charset="0"/>
              </a:rPr>
              <a:t>PROBLEMY RODZINNE</a:t>
            </a:r>
          </a:p>
        </p:txBody>
      </p:sp>
      <p:sp>
        <p:nvSpPr>
          <p:cNvPr id="3" name="Symbol zastępczy zawartości 2"/>
          <p:cNvSpPr>
            <a:spLocks noGrp="1"/>
          </p:cNvSpPr>
          <p:nvPr>
            <p:ph idx="1"/>
          </p:nvPr>
        </p:nvSpPr>
        <p:spPr/>
        <p:txBody>
          <a:bodyPr>
            <a:normAutofit fontScale="92500" lnSpcReduction="10000"/>
          </a:bodyPr>
          <a:lstStyle/>
          <a:p>
            <a:pPr marL="0" indent="0">
              <a:buNone/>
            </a:pPr>
            <a:r>
              <a:rPr lang="pl-PL" dirty="0" smtClean="0">
                <a:latin typeface="Arial" pitchFamily="34" charset="0"/>
                <a:cs typeface="Arial" pitchFamily="34" charset="0"/>
              </a:rPr>
              <a:t>Rodzina może być źródłem wielu trudnych sytuacji. Zaliczamy do nich np.: </a:t>
            </a:r>
          </a:p>
          <a:p>
            <a:pPr marL="0" indent="0">
              <a:buNone/>
            </a:pPr>
            <a:r>
              <a:rPr lang="pl-PL" dirty="0" smtClean="0">
                <a:latin typeface="Arial" pitchFamily="34" charset="0"/>
                <a:cs typeface="Arial" pitchFamily="34" charset="0"/>
              </a:rPr>
              <a:t>• chłód emocjonalny rodziców w stosunku do dzieci, zbyt sztywne zasady i brak elastyczności, wysokie oczekiwania przy jednoczesnym braku wsparcia i krytyce</a:t>
            </a:r>
          </a:p>
          <a:p>
            <a:pPr marL="0" indent="0">
              <a:buNone/>
            </a:pPr>
            <a:r>
              <a:rPr lang="pl-PL" dirty="0" smtClean="0">
                <a:latin typeface="Arial" pitchFamily="34" charset="0"/>
                <a:cs typeface="Arial" pitchFamily="34" charset="0"/>
              </a:rPr>
              <a:t>• choroby przewlekłe członków rodziny</a:t>
            </a:r>
            <a:r>
              <a:rPr lang="pl-PL" dirty="0" smtClean="0">
                <a:latin typeface="Arial" pitchFamily="34" charset="0"/>
                <a:cs typeface="Arial" pitchFamily="34" charset="0"/>
              </a:rPr>
              <a:t>, uzależnienia</a:t>
            </a:r>
            <a:endParaRPr lang="pl-PL" dirty="0" smtClean="0">
              <a:latin typeface="Arial" pitchFamily="34" charset="0"/>
              <a:cs typeface="Arial" pitchFamily="34" charset="0"/>
            </a:endParaRPr>
          </a:p>
          <a:p>
            <a:pPr marL="0" indent="0">
              <a:buNone/>
            </a:pPr>
            <a:r>
              <a:rPr lang="pl-PL" dirty="0" smtClean="0">
                <a:latin typeface="Arial" pitchFamily="34" charset="0"/>
                <a:cs typeface="Arial" pitchFamily="34" charset="0"/>
              </a:rPr>
              <a:t>• śmierć członka rodziny </a:t>
            </a:r>
          </a:p>
          <a:p>
            <a:pPr marL="0" indent="0">
              <a:buNone/>
            </a:pPr>
            <a:r>
              <a:rPr lang="pl-PL" dirty="0" smtClean="0">
                <a:latin typeface="Arial" pitchFamily="34" charset="0"/>
                <a:cs typeface="Arial" pitchFamily="34" charset="0"/>
              </a:rPr>
              <a:t>• konflikty i spięcia między rodzicami, między dziećmi a rodzicami, a także między rodzeństwem </a:t>
            </a:r>
          </a:p>
          <a:p>
            <a:pPr marL="0" indent="0">
              <a:buNone/>
            </a:pPr>
            <a:r>
              <a:rPr lang="pl-PL" dirty="0" smtClean="0">
                <a:latin typeface="Arial" pitchFamily="34" charset="0"/>
                <a:cs typeface="Arial" pitchFamily="34" charset="0"/>
              </a:rPr>
              <a:t>• rozwód rodziców, zmiana miejsca zamieszkania, emigracja </a:t>
            </a:r>
          </a:p>
          <a:p>
            <a:pPr marL="0" indent="0">
              <a:buNone/>
            </a:pPr>
            <a:r>
              <a:rPr lang="pl-PL" dirty="0" smtClean="0">
                <a:latin typeface="Arial" pitchFamily="34" charset="0"/>
                <a:cs typeface="Arial" pitchFamily="34" charset="0"/>
              </a:rPr>
              <a:t>• przemoc w rodzinie </a:t>
            </a:r>
          </a:p>
          <a:p>
            <a:pPr marL="0" indent="0">
              <a:buNone/>
            </a:pPr>
            <a:r>
              <a:rPr lang="pl-PL" dirty="0" smtClean="0">
                <a:latin typeface="Arial" pitchFamily="34" charset="0"/>
                <a:cs typeface="Arial" pitchFamily="34" charset="0"/>
              </a:rPr>
              <a:t>• zaburzenia psychiczne lub emocjonalne, które dotykają jednego z członków rodziny</a:t>
            </a:r>
            <a:endParaRPr lang="pl-PL" dirty="0">
              <a:latin typeface="Arial" pitchFamily="34" charset="0"/>
              <a:cs typeface="Arial" pitchFamily="34" charset="0"/>
            </a:endParaRPr>
          </a:p>
        </p:txBody>
      </p:sp>
    </p:spTree>
    <p:extLst>
      <p:ext uri="{BB962C8B-B14F-4D97-AF65-F5344CB8AC3E}">
        <p14:creationId xmlns:p14="http://schemas.microsoft.com/office/powerpoint/2010/main" val="7264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latin typeface="Arial" pitchFamily="34" charset="0"/>
                <a:cs typeface="Arial" pitchFamily="34" charset="0"/>
              </a:rPr>
              <a:t>INTERNET, KOMPUTER, TELEFON</a:t>
            </a:r>
          </a:p>
        </p:txBody>
      </p:sp>
      <p:sp>
        <p:nvSpPr>
          <p:cNvPr id="3" name="Symbol zastępczy zawartości 2"/>
          <p:cNvSpPr>
            <a:spLocks noGrp="1"/>
          </p:cNvSpPr>
          <p:nvPr>
            <p:ph idx="1"/>
          </p:nvPr>
        </p:nvSpPr>
        <p:spPr/>
        <p:txBody>
          <a:bodyPr>
            <a:normAutofit/>
          </a:bodyPr>
          <a:lstStyle/>
          <a:p>
            <a:pPr marL="0" indent="0">
              <a:buNone/>
            </a:pPr>
            <a:r>
              <a:rPr lang="pl-PL" dirty="0" smtClean="0"/>
              <a:t> </a:t>
            </a:r>
            <a:r>
              <a:rPr lang="pl-PL" dirty="0" smtClean="0">
                <a:latin typeface="Arial" pitchFamily="34" charset="0"/>
                <a:cs typeface="Arial" pitchFamily="34" charset="0"/>
              </a:rPr>
              <a:t>Nadmierne korzystanie z technologii cyfrowej to jednocześnie przyczyna i skutek problemów. Wpływa negatywnie na relacje społeczne poprzez wycofanie, pojawianie się problemów szkolnych i zdrowotnych. Naraża też dziecko na przemoc, pornografię i kontakt z innymi niebezpiecznymi treściami. Ale może być też ucieczką od problemów, np. poczucia braku akceptacji, nieśmiałości, samotności, zamknięcia na innych ludzi, braku rodzicielskiego wsparcia.</a:t>
            </a:r>
          </a:p>
          <a:p>
            <a:pPr marL="0" indent="0">
              <a:buNone/>
            </a:pPr>
            <a:r>
              <a:rPr lang="pl-PL" dirty="0" smtClean="0">
                <a:latin typeface="Arial" pitchFamily="34" charset="0"/>
                <a:cs typeface="Arial" pitchFamily="34" charset="0"/>
              </a:rPr>
              <a:t> </a:t>
            </a:r>
            <a:endParaRPr lang="pl-PL" dirty="0">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869160"/>
            <a:ext cx="36004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743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latin typeface="Arial" pitchFamily="34" charset="0"/>
                <a:cs typeface="Arial" pitchFamily="34" charset="0"/>
              </a:rPr>
              <a:t>UŻYWKI (NARKOTYKI, DOPALACZE, ALKOHOL)</a:t>
            </a:r>
          </a:p>
        </p:txBody>
      </p:sp>
      <p:sp>
        <p:nvSpPr>
          <p:cNvPr id="3" name="Symbol zastępczy zawartości 2"/>
          <p:cNvSpPr>
            <a:spLocks noGrp="1"/>
          </p:cNvSpPr>
          <p:nvPr>
            <p:ph idx="1"/>
          </p:nvPr>
        </p:nvSpPr>
        <p:spPr/>
        <p:txBody>
          <a:bodyPr/>
          <a:lstStyle/>
          <a:p>
            <a:pPr marL="0" indent="0">
              <a:buNone/>
            </a:pPr>
            <a:r>
              <a:rPr lang="pl-PL" dirty="0" smtClean="0"/>
              <a:t>Dziecko </a:t>
            </a:r>
            <a:r>
              <a:rPr lang="pl-PL" dirty="0"/>
              <a:t>może sięgnąć po używki dla zabawy, z ciekawości, dla towarzystwa, bo jego rówieśnicy tak robią, a ono nie chce być wykluczone. Używki mogą być dla niego również „lekarstwem” na trudności w radzeniu sobie z przykrymi emocjami, niską samooceną, problemami z wyrażaniem emocji, niską odpornością na stres</a:t>
            </a:r>
            <a:r>
              <a:rPr lang="pl-PL" dirty="0" smtClean="0"/>
              <a:t>.</a:t>
            </a:r>
          </a:p>
          <a:p>
            <a:pPr marL="0" indent="0">
              <a:buNone/>
            </a:pPr>
            <a:endParaRPr lang="pl-PL" dirty="0"/>
          </a:p>
          <a:p>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365104"/>
            <a:ext cx="288032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898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t>INNE PROBLEMY</a:t>
            </a:r>
          </a:p>
        </p:txBody>
      </p:sp>
      <p:sp>
        <p:nvSpPr>
          <p:cNvPr id="3" name="Symbol zastępczy zawartości 2"/>
          <p:cNvSpPr>
            <a:spLocks noGrp="1"/>
          </p:cNvSpPr>
          <p:nvPr>
            <p:ph idx="1"/>
          </p:nvPr>
        </p:nvSpPr>
        <p:spPr/>
        <p:txBody>
          <a:bodyPr>
            <a:normAutofit/>
          </a:bodyPr>
          <a:lstStyle/>
          <a:p>
            <a:r>
              <a:rPr lang="pl-PL" dirty="0" smtClean="0"/>
              <a:t> </a:t>
            </a:r>
            <a:r>
              <a:rPr lang="pl-PL" dirty="0" smtClean="0">
                <a:latin typeface="Arial" pitchFamily="34" charset="0"/>
                <a:cs typeface="Arial" pitchFamily="34" charset="0"/>
              </a:rPr>
              <a:t>Trudności dziecka mogą wiązać się z niespełnianiem wymagań kreowanych przez media, takich jak np. wizerunek osoby sukcesu: szczupłej, pięknej, z wysokimi ocenami, przebojowej. Powodem negatywnych emocji może być także zawód miłosny albo problemy tożsamościowe.</a:t>
            </a:r>
            <a:endParaRPr lang="pl-PL" dirty="0">
              <a:latin typeface="Arial" pitchFamily="34" charset="0"/>
              <a:cs typeface="Arial" pitchFamily="34" charset="0"/>
            </a:endParaRPr>
          </a:p>
        </p:txBody>
      </p:sp>
    </p:spTree>
    <p:extLst>
      <p:ext uri="{BB962C8B-B14F-4D97-AF65-F5344CB8AC3E}">
        <p14:creationId xmlns:p14="http://schemas.microsoft.com/office/powerpoint/2010/main" val="3401852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smtClean="0">
                <a:latin typeface="Arial" pitchFamily="34" charset="0"/>
                <a:cs typeface="Arial" pitchFamily="34" charset="0"/>
              </a:rPr>
              <a:t>Dane z raportu MEN</a:t>
            </a:r>
            <a:br>
              <a:rPr lang="pl-PL" sz="3600" dirty="0" smtClean="0">
                <a:latin typeface="Arial" pitchFamily="34" charset="0"/>
                <a:cs typeface="Arial" pitchFamily="34" charset="0"/>
              </a:rPr>
            </a:br>
            <a:r>
              <a:rPr lang="pl-PL" sz="3600" dirty="0" smtClean="0">
                <a:latin typeface="Arial" pitchFamily="34" charset="0"/>
                <a:cs typeface="Arial" pitchFamily="34" charset="0"/>
              </a:rPr>
              <a:t> „ Jak wspierać dzieci po epidemii”</a:t>
            </a:r>
            <a:endParaRPr lang="pl-PL" sz="3600" dirty="0">
              <a:latin typeface="Arial" pitchFamily="34" charset="0"/>
              <a:cs typeface="Arial" pitchFamily="34" charset="0"/>
            </a:endParaRPr>
          </a:p>
        </p:txBody>
      </p:sp>
      <p:sp>
        <p:nvSpPr>
          <p:cNvPr id="3" name="Symbol zastępczy zawartości 2"/>
          <p:cNvSpPr>
            <a:spLocks noGrp="1"/>
          </p:cNvSpPr>
          <p:nvPr>
            <p:ph idx="1"/>
          </p:nvPr>
        </p:nvSpPr>
        <p:spPr/>
        <p:txBody>
          <a:bodyPr>
            <a:normAutofit/>
          </a:bodyPr>
          <a:lstStyle/>
          <a:p>
            <a:r>
              <a:rPr lang="pl-PL" dirty="0" smtClean="0">
                <a:latin typeface="Arial" pitchFamily="34" charset="0"/>
                <a:cs typeface="Arial" pitchFamily="34" charset="0"/>
              </a:rPr>
              <a:t>Wpływ pandemii COVID-19 na zdrowie psychiczne  wzrost odsetka młodzieży, która czuje osamotnienie (28%) </a:t>
            </a:r>
          </a:p>
          <a:p>
            <a:r>
              <a:rPr lang="pl-PL" dirty="0" smtClean="0">
                <a:latin typeface="Arial" pitchFamily="34" charset="0"/>
                <a:cs typeface="Arial" pitchFamily="34" charset="0"/>
              </a:rPr>
              <a:t>wzrost odsetka młodzieży, która odczuwa stres szkolny (dziewczęta 57%, chłopcy 39%) </a:t>
            </a:r>
          </a:p>
          <a:p>
            <a:r>
              <a:rPr lang="pl-PL" dirty="0" smtClean="0">
                <a:latin typeface="Arial" pitchFamily="34" charset="0"/>
                <a:cs typeface="Arial" pitchFamily="34" charset="0"/>
              </a:rPr>
              <a:t>ponad </a:t>
            </a:r>
            <a:r>
              <a:rPr lang="pl-PL" dirty="0" smtClean="0">
                <a:latin typeface="Arial" pitchFamily="34" charset="0"/>
                <a:cs typeface="Arial" pitchFamily="34" charset="0"/>
              </a:rPr>
              <a:t>2-krotny wzrost liczby osób doświadczających cyberprzemocy Dane IPZIN z X.2020 r. w porównaniu z danymi z X.2019 r. Badani uczniowie klas VII szkół podstawowych.</a:t>
            </a:r>
            <a:endParaRPr lang="pl-PL" dirty="0">
              <a:latin typeface="Arial" pitchFamily="34" charset="0"/>
              <a:cs typeface="Arial" pitchFamily="34" charset="0"/>
            </a:endParaRPr>
          </a:p>
        </p:txBody>
      </p:sp>
    </p:spTree>
    <p:extLst>
      <p:ext uri="{BB962C8B-B14F-4D97-AF65-F5344CB8AC3E}">
        <p14:creationId xmlns:p14="http://schemas.microsoft.com/office/powerpoint/2010/main" val="1354466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latin typeface="Arial" pitchFamily="34" charset="0"/>
                <a:cs typeface="Arial" pitchFamily="34" charset="0"/>
              </a:rPr>
              <a:t>Wołanie o pomoc</a:t>
            </a:r>
            <a:endParaRPr lang="pl-PL" sz="3600" dirty="0">
              <a:latin typeface="Arial" pitchFamily="34" charset="0"/>
              <a:cs typeface="Arial" pitchFamily="34" charset="0"/>
            </a:endParaRPr>
          </a:p>
        </p:txBody>
      </p:sp>
      <p:sp>
        <p:nvSpPr>
          <p:cNvPr id="3" name="Symbol zastępczy zawartości 2"/>
          <p:cNvSpPr>
            <a:spLocks noGrp="1"/>
          </p:cNvSpPr>
          <p:nvPr>
            <p:ph idx="1"/>
          </p:nvPr>
        </p:nvSpPr>
        <p:spPr/>
        <p:txBody>
          <a:bodyPr>
            <a:normAutofit/>
          </a:bodyPr>
          <a:lstStyle/>
          <a:p>
            <a:pPr marL="0" indent="0">
              <a:buNone/>
            </a:pPr>
            <a:r>
              <a:rPr lang="pl-PL" dirty="0" smtClean="0">
                <a:latin typeface="Arial" pitchFamily="34" charset="0"/>
                <a:cs typeface="Arial" pitchFamily="34" charset="0"/>
              </a:rPr>
              <a:t>Nie zawsze zauważasz, że z dzieckiem dzieje się coś złego. Młodość to okres buntu i wiele zachowań kładziemy na karb dojrzewania. Zdarza się, że po pomoc zgłaszamy się dopiero wtedy, kiedy załamanie zdrowia psychicznego się pogłębiło. Gdy pojawiają się samookaleczenia, alkohol, narkotyki, odmowa chodzenia do szkoły, próby samobójcze. Na problemy psychiczne bardziej narażone są osoby bardzo wrażliwe.</a:t>
            </a:r>
            <a:endParaRPr lang="pl-PL" dirty="0">
              <a:latin typeface="Arial" pitchFamily="34" charset="0"/>
              <a:cs typeface="Arial"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463" y="4653136"/>
            <a:ext cx="3484785"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248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latin typeface="Arial" pitchFamily="34" charset="0"/>
                <a:cs typeface="Arial" pitchFamily="34" charset="0"/>
              </a:rPr>
              <a:t>CO POWINNO NAS ZANIEPOKOIĆ:</a:t>
            </a:r>
            <a:endParaRPr lang="pl-PL" sz="3600" dirty="0">
              <a:latin typeface="Arial" pitchFamily="34" charset="0"/>
              <a:cs typeface="Arial" pitchFamily="34" charset="0"/>
            </a:endParaRPr>
          </a:p>
        </p:txBody>
      </p:sp>
      <p:sp>
        <p:nvSpPr>
          <p:cNvPr id="3" name="Symbol zastępczy zawartości 2"/>
          <p:cNvSpPr>
            <a:spLocks noGrp="1"/>
          </p:cNvSpPr>
          <p:nvPr>
            <p:ph idx="1"/>
          </p:nvPr>
        </p:nvSpPr>
        <p:spPr/>
        <p:txBody>
          <a:bodyPr>
            <a:noAutofit/>
          </a:bodyPr>
          <a:lstStyle/>
          <a:p>
            <a:pPr marL="0" indent="0">
              <a:buNone/>
            </a:pPr>
            <a:r>
              <a:rPr lang="pl-PL" dirty="0" smtClean="0">
                <a:latin typeface="Arial" pitchFamily="34" charset="0"/>
                <a:cs typeface="Arial" pitchFamily="34" charset="0"/>
              </a:rPr>
              <a:t>• objawy obniżonego nastroju i stresu, takie jak: smutek, przeciążenie, napięcie</a:t>
            </a:r>
          </a:p>
          <a:p>
            <a:pPr marL="0" indent="0">
              <a:buNone/>
            </a:pPr>
            <a:r>
              <a:rPr lang="pl-PL" dirty="0" smtClean="0">
                <a:latin typeface="Arial" pitchFamily="34" charset="0"/>
                <a:cs typeface="Arial" pitchFamily="34" charset="0"/>
              </a:rPr>
              <a:t> • zaburzenia odżywiania, np. zajadanie stresu lub wprost przeciwnie – stosowanie restrykcyjnych diet </a:t>
            </a:r>
          </a:p>
          <a:p>
            <a:pPr marL="0" indent="0">
              <a:buNone/>
            </a:pPr>
            <a:r>
              <a:rPr lang="pl-PL" dirty="0" smtClean="0">
                <a:latin typeface="Arial" pitchFamily="34" charset="0"/>
                <a:cs typeface="Arial" pitchFamily="34" charset="0"/>
              </a:rPr>
              <a:t>• objawy somatyczne, które jednak nie mają przyczyny somatycznej, takie jak bóle: głowy, stawów, brzucha, czy towarzyszące lękowi: przyspieszone bicie serca, potliwość, drżenie rąk </a:t>
            </a:r>
          </a:p>
          <a:p>
            <a:pPr marL="0" indent="0">
              <a:buNone/>
            </a:pPr>
            <a:r>
              <a:rPr lang="pl-PL" dirty="0" smtClean="0">
                <a:latin typeface="Arial" pitchFamily="34" charset="0"/>
                <a:cs typeface="Arial" pitchFamily="34" charset="0"/>
              </a:rPr>
              <a:t>• zaburzenia snu, takie jak bezsenność, poczucie ciągłego zmęczenia, nadmierna senność (przyczynia się do nich także światło emitowane z komputerów czy telefonów)</a:t>
            </a:r>
            <a:endParaRPr lang="pl-PL" dirty="0">
              <a:latin typeface="Arial" pitchFamily="34" charset="0"/>
              <a:cs typeface="Arial" pitchFamily="34" charset="0"/>
            </a:endParaRPr>
          </a:p>
        </p:txBody>
      </p:sp>
    </p:spTree>
    <p:extLst>
      <p:ext uri="{BB962C8B-B14F-4D97-AF65-F5344CB8AC3E}">
        <p14:creationId xmlns:p14="http://schemas.microsoft.com/office/powerpoint/2010/main" val="192975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980728"/>
            <a:ext cx="8229600" cy="5145435"/>
          </a:xfrm>
        </p:spPr>
        <p:txBody>
          <a:bodyPr>
            <a:normAutofit fontScale="92500" lnSpcReduction="10000"/>
          </a:bodyPr>
          <a:lstStyle/>
          <a:p>
            <a:pPr marL="0" indent="0">
              <a:buNone/>
            </a:pPr>
            <a:r>
              <a:rPr lang="pl-PL" dirty="0" smtClean="0">
                <a:latin typeface="Arial" pitchFamily="34" charset="0"/>
                <a:cs typeface="Arial" pitchFamily="34" charset="0"/>
              </a:rPr>
              <a:t>• </a:t>
            </a:r>
            <a:r>
              <a:rPr lang="pl-PL" dirty="0">
                <a:latin typeface="Arial" pitchFamily="34" charset="0"/>
                <a:cs typeface="Arial" pitchFamily="34" charset="0"/>
              </a:rPr>
              <a:t>pogorszenie wyników w szkole i spadek zaangażowania w </a:t>
            </a:r>
            <a:r>
              <a:rPr lang="pl-PL" dirty="0" smtClean="0">
                <a:latin typeface="Arial" pitchFamily="34" charset="0"/>
                <a:cs typeface="Arial" pitchFamily="34" charset="0"/>
              </a:rPr>
              <a:t>naukę</a:t>
            </a:r>
          </a:p>
          <a:p>
            <a:pPr marL="0" indent="0">
              <a:buNone/>
            </a:pPr>
            <a:r>
              <a:rPr lang="pl-PL" dirty="0" smtClean="0">
                <a:latin typeface="Arial" pitchFamily="34" charset="0"/>
                <a:cs typeface="Arial" pitchFamily="34" charset="0"/>
              </a:rPr>
              <a:t> </a:t>
            </a:r>
            <a:r>
              <a:rPr lang="pl-PL" dirty="0">
                <a:latin typeface="Arial" pitchFamily="34" charset="0"/>
                <a:cs typeface="Arial" pitchFamily="34" charset="0"/>
              </a:rPr>
              <a:t>• problemy wychowawcze, jak agresja, płaczliwość, nadpobudliwość, drażliwość, wybuchowość </a:t>
            </a:r>
            <a:endParaRPr lang="pl-PL" dirty="0" smtClean="0">
              <a:latin typeface="Arial" pitchFamily="34" charset="0"/>
              <a:cs typeface="Arial" pitchFamily="34" charset="0"/>
            </a:endParaRPr>
          </a:p>
          <a:p>
            <a:pPr marL="0" indent="0">
              <a:buNone/>
            </a:pPr>
            <a:r>
              <a:rPr lang="pl-PL" dirty="0" smtClean="0">
                <a:latin typeface="Arial" pitchFamily="34" charset="0"/>
                <a:cs typeface="Arial" pitchFamily="34" charset="0"/>
              </a:rPr>
              <a:t>• </a:t>
            </a:r>
            <a:r>
              <a:rPr lang="pl-PL" dirty="0">
                <a:latin typeface="Arial" pitchFamily="34" charset="0"/>
                <a:cs typeface="Arial" pitchFamily="34" charset="0"/>
              </a:rPr>
              <a:t>problemy dotyczące relacji społecznych, takie jak wycofywanie się z kontaktów albo łamanie prawa, </a:t>
            </a:r>
            <a:r>
              <a:rPr lang="pl-PL" dirty="0" smtClean="0">
                <a:latin typeface="Arial" pitchFamily="34" charset="0"/>
                <a:cs typeface="Arial" pitchFamily="34" charset="0"/>
              </a:rPr>
              <a:t>wandalizm</a:t>
            </a:r>
          </a:p>
          <a:p>
            <a:pPr marL="0" indent="0">
              <a:buNone/>
            </a:pPr>
            <a:r>
              <a:rPr lang="pl-PL" dirty="0" smtClean="0">
                <a:latin typeface="Arial" pitchFamily="34" charset="0"/>
                <a:cs typeface="Arial" pitchFamily="34" charset="0"/>
              </a:rPr>
              <a:t> </a:t>
            </a:r>
            <a:r>
              <a:rPr lang="pl-PL" dirty="0">
                <a:latin typeface="Arial" pitchFamily="34" charset="0"/>
                <a:cs typeface="Arial" pitchFamily="34" charset="0"/>
              </a:rPr>
              <a:t>• zachowania autodestrukcyjne, jak nadużywanie alkoholu, narkotyków i innych </a:t>
            </a:r>
            <a:endParaRPr lang="pl-PL" dirty="0" smtClean="0">
              <a:latin typeface="Arial" pitchFamily="34" charset="0"/>
              <a:cs typeface="Arial" pitchFamily="34" charset="0"/>
            </a:endParaRPr>
          </a:p>
          <a:p>
            <a:pPr marL="0" indent="0">
              <a:buNone/>
            </a:pPr>
            <a:r>
              <a:rPr lang="pl-PL" dirty="0" smtClean="0">
                <a:latin typeface="Arial" pitchFamily="34" charset="0"/>
                <a:cs typeface="Arial" pitchFamily="34" charset="0"/>
              </a:rPr>
              <a:t>Poza </a:t>
            </a:r>
            <a:r>
              <a:rPr lang="pl-PL" dirty="0">
                <a:latin typeface="Arial" pitchFamily="34" charset="0"/>
                <a:cs typeface="Arial" pitchFamily="34" charset="0"/>
              </a:rPr>
              <a:t>tym oznaki kryzysu psychicznego często łatwo pomylić ze zmianami w zachowaniu związanymi z dojrzewaniem. Zdarza się, że po pomoc zgłaszamy się dopiero wtedy, kiedy załamanie zdrowia psychicznego pogłębiło się do tego stopnia, że wiąże się z samookaleczeniami, nadużywaniem alkoholu, sięganiem po narkotyki, odmową chodzenia do szkoły, podjęciem próby samobójczej</a:t>
            </a:r>
          </a:p>
          <a:p>
            <a:endParaRPr lang="pl-PL" dirty="0"/>
          </a:p>
        </p:txBody>
      </p:sp>
    </p:spTree>
    <p:extLst>
      <p:ext uri="{BB962C8B-B14F-4D97-AF65-F5344CB8AC3E}">
        <p14:creationId xmlns:p14="http://schemas.microsoft.com/office/powerpoint/2010/main" val="1919007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268760"/>
          </a:xfrm>
        </p:spPr>
        <p:txBody>
          <a:bodyPr>
            <a:normAutofit/>
          </a:bodyPr>
          <a:lstStyle/>
          <a:p>
            <a:r>
              <a:rPr lang="pl-PL" sz="3600" dirty="0" smtClean="0">
                <a:latin typeface="Arial" pitchFamily="34" charset="0"/>
                <a:cs typeface="Arial" pitchFamily="34" charset="0"/>
              </a:rPr>
              <a:t>Zdrowie psychiczne dzieci i młodzieży</a:t>
            </a:r>
            <a:endParaRPr lang="pl-PL" sz="3600" dirty="0">
              <a:latin typeface="Arial" pitchFamily="34" charset="0"/>
              <a:cs typeface="Arial" pitchFamily="34" charset="0"/>
            </a:endParaRPr>
          </a:p>
        </p:txBody>
      </p:sp>
      <p:sp>
        <p:nvSpPr>
          <p:cNvPr id="3" name="Symbol zastępczy zawartości 2"/>
          <p:cNvSpPr>
            <a:spLocks noGrp="1"/>
          </p:cNvSpPr>
          <p:nvPr>
            <p:ph idx="1"/>
          </p:nvPr>
        </p:nvSpPr>
        <p:spPr>
          <a:xfrm>
            <a:off x="457200" y="1340768"/>
            <a:ext cx="8229600" cy="4785395"/>
          </a:xfrm>
        </p:spPr>
        <p:txBody>
          <a:bodyPr/>
          <a:lstStyle/>
          <a:p>
            <a:r>
              <a:rPr lang="pl-PL" sz="1800" dirty="0" smtClean="0"/>
              <a:t>TERMIN ZDROWIE PSYCHICZNE DZIECI I MŁODZIEŻY ODNOSI SIĘ DO DOBROSTANU SPOŁECZNEGO, EMOCJONALNEGO I BEHAWIORALNEGO DZIECI I NASTOLATKÓW I JEST UWAŻANY ZA INTEGRALNĄ CZĘŚĆ ZDROWEGO ROZWOJU. </a:t>
            </a:r>
          </a:p>
          <a:p>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513" y="2636912"/>
            <a:ext cx="372367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192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solidFill>
                  <a:srgbClr val="FF0000"/>
                </a:solidFill>
                <a:latin typeface="Arial" pitchFamily="34" charset="0"/>
                <a:cs typeface="Arial" pitchFamily="34" charset="0"/>
              </a:rPr>
              <a:t>Jak wynika z przeprowadzonych badań jedna trzecia uczniów w wieku 13-17 lat cierpi na depresję</a:t>
            </a:r>
          </a:p>
          <a:p>
            <a:endParaRPr lang="pl-PL" dirty="0">
              <a:solidFill>
                <a:srgbClr val="FF000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2924944"/>
            <a:ext cx="510021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79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latin typeface="Arial" pitchFamily="34" charset="0"/>
                <a:cs typeface="Arial" pitchFamily="34" charset="0"/>
              </a:rPr>
              <a:t>Co możemy zrobić?</a:t>
            </a:r>
            <a:endParaRPr lang="pl-PL" sz="3600" dirty="0">
              <a:latin typeface="Arial" pitchFamily="34" charset="0"/>
              <a:cs typeface="Arial" pitchFamily="34" charset="0"/>
            </a:endParaRPr>
          </a:p>
        </p:txBody>
      </p:sp>
      <p:sp>
        <p:nvSpPr>
          <p:cNvPr id="3" name="Symbol zastępczy zawartości 2"/>
          <p:cNvSpPr>
            <a:spLocks noGrp="1"/>
          </p:cNvSpPr>
          <p:nvPr>
            <p:ph idx="1"/>
          </p:nvPr>
        </p:nvSpPr>
        <p:spPr/>
        <p:txBody>
          <a:bodyPr>
            <a:noAutofit/>
          </a:bodyPr>
          <a:lstStyle/>
          <a:p>
            <a:r>
              <a:rPr lang="pl-PL" dirty="0" smtClean="0">
                <a:latin typeface="Arial" pitchFamily="34" charset="0"/>
                <a:cs typeface="Arial" pitchFamily="34" charset="0"/>
              </a:rPr>
              <a:t>Podejrzewasz, że Twoje dziecko ma problemy natury psychicznej? </a:t>
            </a:r>
          </a:p>
          <a:p>
            <a:r>
              <a:rPr lang="pl-PL" dirty="0" smtClean="0">
                <a:latin typeface="Arial" pitchFamily="34" charset="0"/>
                <a:cs typeface="Arial" pitchFamily="34" charset="0"/>
              </a:rPr>
              <a:t>Jest smutne, wycofane albo przeciwnie – nadaktywne? </a:t>
            </a:r>
          </a:p>
          <a:p>
            <a:r>
              <a:rPr lang="pl-PL" dirty="0" smtClean="0">
                <a:latin typeface="Arial" pitchFamily="34" charset="0"/>
                <a:cs typeface="Arial" pitchFamily="34" charset="0"/>
              </a:rPr>
              <a:t>Spróbuj się dowiedzieć, co je martwi. W odzyskiwaniu równowagi bardzo ważna jest wspierająca relacja z empatyczną osobą.</a:t>
            </a:r>
            <a:endParaRPr lang="pl-PL" dirty="0">
              <a:latin typeface="Arial" pitchFamily="34" charset="0"/>
              <a:cs typeface="Arial" pitchFamily="34" charset="0"/>
            </a:endParaRPr>
          </a:p>
        </p:txBody>
      </p:sp>
    </p:spTree>
    <p:extLst>
      <p:ext uri="{BB962C8B-B14F-4D97-AF65-F5344CB8AC3E}">
        <p14:creationId xmlns:p14="http://schemas.microsoft.com/office/powerpoint/2010/main" val="2087575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latin typeface="Arial" pitchFamily="34" charset="0"/>
                <a:cs typeface="Arial" pitchFamily="34" charset="0"/>
              </a:rPr>
              <a:t>REAGUJ, GDY SIĘ MARTWISZ</a:t>
            </a:r>
          </a:p>
        </p:txBody>
      </p:sp>
      <p:sp>
        <p:nvSpPr>
          <p:cNvPr id="3" name="Symbol zastępczy zawartości 2"/>
          <p:cNvSpPr>
            <a:spLocks noGrp="1"/>
          </p:cNvSpPr>
          <p:nvPr>
            <p:ph idx="1"/>
          </p:nvPr>
        </p:nvSpPr>
        <p:spPr/>
        <p:txBody>
          <a:bodyPr>
            <a:normAutofit fontScale="25000" lnSpcReduction="20000"/>
          </a:bodyPr>
          <a:lstStyle/>
          <a:p>
            <a:pPr marL="0" indent="0">
              <a:buNone/>
            </a:pPr>
            <a:r>
              <a:rPr lang="pl-PL" dirty="0" smtClean="0"/>
              <a:t> </a:t>
            </a:r>
            <a:r>
              <a:rPr lang="pl-PL" sz="9600" dirty="0" smtClean="0">
                <a:latin typeface="Arial" pitchFamily="34" charset="0"/>
                <a:cs typeface="Arial" pitchFamily="34" charset="0"/>
              </a:rPr>
              <a:t>Często bagatelizujemy nasze obawy. Mamy nadzieję, że problemy same miną. To błąd! </a:t>
            </a:r>
          </a:p>
          <a:p>
            <a:pPr marL="0" indent="0">
              <a:buNone/>
            </a:pPr>
            <a:r>
              <a:rPr lang="pl-PL" sz="9600" dirty="0" smtClean="0">
                <a:latin typeface="Arial" pitchFamily="34" charset="0"/>
                <a:cs typeface="Arial" pitchFamily="34" charset="0"/>
              </a:rPr>
              <a:t>Zawsze warto reagować.</a:t>
            </a:r>
          </a:p>
          <a:p>
            <a:pPr marL="0" indent="0">
              <a:buNone/>
            </a:pPr>
            <a:r>
              <a:rPr lang="pl-PL" sz="9600" dirty="0" smtClean="0">
                <a:latin typeface="Arial" pitchFamily="34" charset="0"/>
                <a:cs typeface="Arial" pitchFamily="34" charset="0"/>
              </a:rPr>
              <a:t> Problemy ze zdrowiem psychicznym często się pogłębiają. Alarmująca powinna być każda zmiana w zachowaniu. Jeśli podejrzewasz, że dziecko jest w depresji lub wręcz może planować samobójstwo – zrób coś natychmiast. Odważ się zapytać, jak się czuje, i daj sobie czas na słuchanie. Mówienie o samobójstwie nie zwiększa ryzyka, że dziecko odbierze sobie życie. Może raczej temu zapobiec. Jeśli dziecko nie chce Ci powiedzieć, co się dzieje, znajdź osobę z zewnątrz, z którą łatwiej będzie mu rozmawiać, np. psychologa. </a:t>
            </a:r>
          </a:p>
          <a:p>
            <a:pPr marL="0" indent="0">
              <a:buNone/>
            </a:pPr>
            <a:endParaRPr lang="pl-PL" sz="9600" dirty="0">
              <a:latin typeface="Arial" pitchFamily="34" charset="0"/>
              <a:cs typeface="Arial" pitchFamily="34" charset="0"/>
            </a:endParaRPr>
          </a:p>
        </p:txBody>
      </p:sp>
    </p:spTree>
    <p:extLst>
      <p:ext uri="{BB962C8B-B14F-4D97-AF65-F5344CB8AC3E}">
        <p14:creationId xmlns:p14="http://schemas.microsoft.com/office/powerpoint/2010/main" val="3777149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t>Gdzie szukać pomocy?</a:t>
            </a:r>
          </a:p>
        </p:txBody>
      </p:sp>
      <p:sp>
        <p:nvSpPr>
          <p:cNvPr id="3" name="Symbol zastępczy zawartości 2"/>
          <p:cNvSpPr>
            <a:spLocks noGrp="1"/>
          </p:cNvSpPr>
          <p:nvPr>
            <p:ph idx="1"/>
          </p:nvPr>
        </p:nvSpPr>
        <p:spPr/>
        <p:txBody>
          <a:bodyPr/>
          <a:lstStyle/>
          <a:p>
            <a:pPr marL="0" indent="0">
              <a:buNone/>
            </a:pPr>
            <a:r>
              <a:rPr lang="pl-PL" dirty="0" smtClean="0"/>
              <a:t> </a:t>
            </a:r>
            <a:r>
              <a:rPr lang="pl-PL" dirty="0" smtClean="0">
                <a:latin typeface="Arial" pitchFamily="34" charset="0"/>
                <a:cs typeface="Arial" pitchFamily="34" charset="0"/>
              </a:rPr>
              <a:t>DOSTRZEGASZ NIEPOKOJĄCE OBJAWY LUB PODEJRZEWASZ PROBLEMY PSYCHICZNE OBAWIASZ SIĘ, ŻE ISTNIEJE BEZPOŚREDNIE ZAGROŻENIE ZDROWIA LUB ŻYCIA</a:t>
            </a:r>
          </a:p>
          <a:p>
            <a:endParaRPr lang="pl-PL" dirty="0" smtClean="0"/>
          </a:p>
          <a:p>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149080"/>
            <a:ext cx="5981700" cy="214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668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endParaRPr lang="pl-PL" dirty="0"/>
          </a:p>
        </p:txBody>
      </p:sp>
      <p:sp>
        <p:nvSpPr>
          <p:cNvPr id="3" name="Symbol zastępczy zawartości 2"/>
          <p:cNvSpPr>
            <a:spLocks noGrp="1"/>
          </p:cNvSpPr>
          <p:nvPr>
            <p:ph idx="1"/>
          </p:nvPr>
        </p:nvSpPr>
        <p:spPr/>
        <p:txBody>
          <a:bodyPr>
            <a:normAutofit/>
          </a:bodyPr>
          <a:lstStyle/>
          <a:p>
            <a:endParaRPr lang="pl-P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76672"/>
            <a:ext cx="5616624" cy="607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386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t>Telefony zaufania</a:t>
            </a:r>
            <a:endParaRPr lang="pl-PL" sz="3600" dirty="0"/>
          </a:p>
        </p:txBody>
      </p:sp>
      <p:sp>
        <p:nvSpPr>
          <p:cNvPr id="3" name="Symbol zastępczy zawartości 2"/>
          <p:cNvSpPr>
            <a:spLocks noGrp="1"/>
          </p:cNvSpPr>
          <p:nvPr>
            <p:ph idx="1"/>
          </p:nvPr>
        </p:nvSpPr>
        <p:spPr/>
        <p:txBody>
          <a:bodyPr/>
          <a:lstStyle/>
          <a:p>
            <a:r>
              <a:rPr lang="pl-PL" dirty="0" smtClean="0"/>
              <a:t>Fachową pomoc psychologiczną można uzyskać za pośrednictwem specjalnych linii pomocowych. Po drugiej stronie są życzliwe osoby, które znają się na problemach dzieci i młodzieży i wiedzą, jak im i Tobie pomóc</a:t>
            </a:r>
            <a:endParaRPr lang="pl-PL" dirty="0"/>
          </a:p>
        </p:txBody>
      </p:sp>
    </p:spTree>
    <p:extLst>
      <p:ext uri="{BB962C8B-B14F-4D97-AF65-F5344CB8AC3E}">
        <p14:creationId xmlns:p14="http://schemas.microsoft.com/office/powerpoint/2010/main" val="1853968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908720"/>
            <a:ext cx="8229600" cy="5217443"/>
          </a:xfrm>
        </p:spPr>
        <p:txBody>
          <a:bodyPr>
            <a:noAutofit/>
          </a:bodyPr>
          <a:lstStyle/>
          <a:p>
            <a:endParaRPr lang="pl-PL" dirty="0" smtClean="0"/>
          </a:p>
          <a:p>
            <a:endParaRPr lang="pl-PL" dirty="0"/>
          </a:p>
          <a:p>
            <a:endParaRPr lang="pl-PL" dirty="0" smtClean="0"/>
          </a:p>
          <a:p>
            <a:endParaRPr lang="pl-PL" dirty="0"/>
          </a:p>
          <a:p>
            <a:endParaRPr lang="pl-PL" dirty="0" smtClean="0"/>
          </a:p>
          <a:p>
            <a:endParaRPr lang="pl-P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32656"/>
            <a:ext cx="5400599"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478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Znikające dzieci</a:t>
            </a:r>
            <a:endParaRPr lang="pl-PL" dirty="0"/>
          </a:p>
        </p:txBody>
      </p:sp>
      <p:sp>
        <p:nvSpPr>
          <p:cNvPr id="3" name="Symbol zastępczy zawartości 2"/>
          <p:cNvSpPr>
            <a:spLocks noGrp="1"/>
          </p:cNvSpPr>
          <p:nvPr>
            <p:ph idx="1"/>
          </p:nvPr>
        </p:nvSpPr>
        <p:spPr/>
        <p:txBody>
          <a:bodyPr/>
          <a:lstStyle/>
          <a:p>
            <a:r>
              <a:rPr lang="pl-PL" dirty="0"/>
              <a:t>https://tiny.pl/w2zs7</a:t>
            </a:r>
          </a:p>
        </p:txBody>
      </p:sp>
    </p:spTree>
    <p:extLst>
      <p:ext uri="{BB962C8B-B14F-4D97-AF65-F5344CB8AC3E}">
        <p14:creationId xmlns:p14="http://schemas.microsoft.com/office/powerpoint/2010/main" val="1538505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lgn="r"/>
            <a:endParaRPr lang="pl-PL" dirty="0" smtClean="0"/>
          </a:p>
          <a:p>
            <a:pPr algn="r"/>
            <a:endParaRPr lang="pl-PL" dirty="0"/>
          </a:p>
          <a:p>
            <a:pPr algn="r"/>
            <a:endParaRPr lang="pl-PL" dirty="0" smtClean="0"/>
          </a:p>
          <a:p>
            <a:pPr algn="r"/>
            <a:endParaRPr lang="pl-PL" dirty="0"/>
          </a:p>
          <a:p>
            <a:pPr algn="r"/>
            <a:endParaRPr lang="pl-PL" dirty="0" smtClean="0"/>
          </a:p>
          <a:p>
            <a:pPr algn="r"/>
            <a:endParaRPr lang="pl-PL" dirty="0"/>
          </a:p>
          <a:p>
            <a:pPr algn="r"/>
            <a:endParaRPr lang="pl-PL" smtClean="0"/>
          </a:p>
          <a:p>
            <a:pPr algn="r"/>
            <a:r>
              <a:rPr lang="pl-PL" smtClean="0"/>
              <a:t>Dziękujemy </a:t>
            </a:r>
            <a:r>
              <a:rPr lang="pl-PL" dirty="0" smtClean="0"/>
              <a:t>za uwagę</a:t>
            </a:r>
            <a:endParaRPr lang="pl-PL" dirty="0"/>
          </a:p>
        </p:txBody>
      </p:sp>
    </p:spTree>
    <p:extLst>
      <p:ext uri="{BB962C8B-B14F-4D97-AF65-F5344CB8AC3E}">
        <p14:creationId xmlns:p14="http://schemas.microsoft.com/office/powerpoint/2010/main" val="927888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smtClean="0">
                <a:solidFill>
                  <a:srgbClr val="0070C0"/>
                </a:solidFill>
                <a:latin typeface="Arial" pitchFamily="34" charset="0"/>
                <a:cs typeface="Arial" pitchFamily="34" charset="0"/>
              </a:rPr>
              <a:t>TRUDNOŚCI ZE ZDROWIEM PSYCHICZNYM?</a:t>
            </a:r>
            <a:br>
              <a:rPr lang="pl-PL" sz="2800" dirty="0" smtClean="0">
                <a:solidFill>
                  <a:srgbClr val="0070C0"/>
                </a:solidFill>
                <a:latin typeface="Arial" pitchFamily="34" charset="0"/>
                <a:cs typeface="Arial" pitchFamily="34" charset="0"/>
              </a:rPr>
            </a:br>
            <a:r>
              <a:rPr lang="pl-PL" sz="2800" dirty="0" smtClean="0">
                <a:solidFill>
                  <a:srgbClr val="0070C0"/>
                </a:solidFill>
                <a:latin typeface="Arial" pitchFamily="34" charset="0"/>
                <a:cs typeface="Arial" pitchFamily="34" charset="0"/>
              </a:rPr>
              <a:t>NIE MA SIĘ CZEGO WSTYDZIĆ!</a:t>
            </a:r>
            <a:endParaRPr lang="pl-PL" sz="2800" dirty="0">
              <a:solidFill>
                <a:srgbClr val="0070C0"/>
              </a:solidFill>
              <a:latin typeface="Arial" pitchFamily="34" charset="0"/>
              <a:cs typeface="Arial" pitchFamily="34" charset="0"/>
            </a:endParaRPr>
          </a:p>
        </p:txBody>
      </p:sp>
      <p:sp>
        <p:nvSpPr>
          <p:cNvPr id="3" name="Symbol zastępczy zawartości 2"/>
          <p:cNvSpPr>
            <a:spLocks noGrp="1"/>
          </p:cNvSpPr>
          <p:nvPr>
            <p:ph idx="1"/>
          </p:nvPr>
        </p:nvSpPr>
        <p:spPr/>
        <p:txBody>
          <a:bodyPr>
            <a:normAutofit fontScale="92500"/>
          </a:bodyPr>
          <a:lstStyle/>
          <a:p>
            <a:r>
              <a:rPr lang="pl-PL" dirty="0" smtClean="0">
                <a:latin typeface="Arial" pitchFamily="34" charset="0"/>
                <a:cs typeface="Arial" pitchFamily="34" charset="0"/>
              </a:rPr>
              <a:t>Podobnie jak w przypadku zdrowia fizycznego, nikt nie przechodzi przez życie bez problemów ze zdrowiem psychicznym. Dzieje się tak również w dzieciństwie i okresie dorastania. Wiele takich problemów jest normalną częścią życia. W przeważającej części uczymy się i rozwijamy dzięki nim. Jednak bardzo ważne jest, aby pomagać dzieciom                    i pokazywać, jak radzić sobie z trudnościami emocjonalnymi               i jak rozwijać się dzięki nim. W przypadku niektórych dzieci                i nastolatków problemy są na tyle poważne, że wsparcie                   i wskazówki ze strony najbliższych osób w życiu są niewystarczające i potrzebna jest specjalistyczna pomoc. Brak takiej pomocy może się przełożyć na problemy w życiu dorosłym. </a:t>
            </a:r>
            <a:endParaRPr lang="pl-PL" dirty="0">
              <a:latin typeface="Arial" pitchFamily="34" charset="0"/>
              <a:cs typeface="Arial" pitchFamily="34" charset="0"/>
            </a:endParaRPr>
          </a:p>
        </p:txBody>
      </p:sp>
    </p:spTree>
    <p:extLst>
      <p:ext uri="{BB962C8B-B14F-4D97-AF65-F5344CB8AC3E}">
        <p14:creationId xmlns:p14="http://schemas.microsoft.com/office/powerpoint/2010/main" val="1976266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latin typeface="Arial" pitchFamily="34" charset="0"/>
                <a:cs typeface="Arial" pitchFamily="34" charset="0"/>
              </a:rPr>
              <a:t>Ważna rola rodziny</a:t>
            </a:r>
            <a:endParaRPr lang="pl-PL" sz="3600" dirty="0">
              <a:latin typeface="Arial" pitchFamily="34" charset="0"/>
              <a:cs typeface="Arial" pitchFamily="34" charset="0"/>
            </a:endParaRPr>
          </a:p>
        </p:txBody>
      </p:sp>
      <p:sp>
        <p:nvSpPr>
          <p:cNvPr id="3" name="Symbol zastępczy zawartości 2"/>
          <p:cNvSpPr>
            <a:spLocks noGrp="1"/>
          </p:cNvSpPr>
          <p:nvPr>
            <p:ph idx="1"/>
          </p:nvPr>
        </p:nvSpPr>
        <p:spPr/>
        <p:txBody>
          <a:bodyPr>
            <a:normAutofit/>
          </a:bodyPr>
          <a:lstStyle/>
          <a:p>
            <a:r>
              <a:rPr lang="pl-PL" dirty="0" smtClean="0">
                <a:latin typeface="Arial" pitchFamily="34" charset="0"/>
                <a:cs typeface="Arial" pitchFamily="34" charset="0"/>
              </a:rPr>
              <a:t>Dziecko wynosi z domu podstawowe kompetencje psychospołeczne, umiejętność radzenia sobie w sytuacjach trudnych i zagrażających zdrowiu psychicznemu. Dziecko, które ma poczucie wsparcia ze strony rodziny lepiej radzi sobie z wyzwaniami szkolnymi. </a:t>
            </a:r>
          </a:p>
          <a:p>
            <a:r>
              <a:rPr lang="pl-PL" dirty="0" smtClean="0">
                <a:latin typeface="Arial" pitchFamily="34" charset="0"/>
                <a:cs typeface="Arial" pitchFamily="34" charset="0"/>
              </a:rPr>
              <a:t>20% -jedna piąta dorastających dzieci poniżej 18 roku życia ma jakieś problemy rozwojowe, emocjonalne lub            z zachowaniem, a jedno na osiem ma zaburzenia psychiczne. </a:t>
            </a:r>
            <a:endParaRPr lang="pl-PL" dirty="0">
              <a:latin typeface="Arial" pitchFamily="34" charset="0"/>
              <a:cs typeface="Arial" pitchFamily="34" charset="0"/>
            </a:endParaRPr>
          </a:p>
        </p:txBody>
      </p:sp>
    </p:spTree>
    <p:extLst>
      <p:ext uri="{BB962C8B-B14F-4D97-AF65-F5344CB8AC3E}">
        <p14:creationId xmlns:p14="http://schemas.microsoft.com/office/powerpoint/2010/main" val="1266734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r>
              <a:rPr lang="pl-PL" dirty="0" smtClean="0">
                <a:latin typeface="Arial" pitchFamily="34" charset="0"/>
                <a:cs typeface="Arial" pitchFamily="34" charset="0"/>
              </a:rPr>
              <a:t>Troszczenie się o zdrowie psychiczne dziecka jest ważne na każdym etapie jego rozwoju. Jeśli nauczysz dziecko samoakceptacji i rozwiązywania problemów, będzie lepiej radzić sobie z wyzwaniami w dorosłym życiu. </a:t>
            </a:r>
          </a:p>
          <a:p>
            <a:endParaRPr lang="pl-PL" dirty="0">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212976"/>
            <a:ext cx="504056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706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latin typeface="Arial" pitchFamily="34" charset="0"/>
                <a:cs typeface="Arial" pitchFamily="34" charset="0"/>
              </a:rPr>
              <a:t>RODZIC JAKO OBSERWATOR</a:t>
            </a:r>
            <a:endParaRPr lang="pl-PL" sz="3600" dirty="0">
              <a:latin typeface="Arial" pitchFamily="34" charset="0"/>
              <a:cs typeface="Arial" pitchFamily="34" charset="0"/>
            </a:endParaRPr>
          </a:p>
        </p:txBody>
      </p:sp>
      <p:sp>
        <p:nvSpPr>
          <p:cNvPr id="3" name="Symbol zastępczy zawartości 2"/>
          <p:cNvSpPr>
            <a:spLocks noGrp="1"/>
          </p:cNvSpPr>
          <p:nvPr>
            <p:ph idx="1"/>
          </p:nvPr>
        </p:nvSpPr>
        <p:spPr/>
        <p:txBody>
          <a:bodyPr>
            <a:normAutofit/>
          </a:bodyPr>
          <a:lstStyle/>
          <a:p>
            <a:r>
              <a:rPr lang="pl-PL" dirty="0" smtClean="0">
                <a:latin typeface="Arial" pitchFamily="34" charset="0"/>
                <a:cs typeface="Arial" pitchFamily="34" charset="0"/>
              </a:rPr>
              <a:t>Rodzice są pierwszymi osobami, które mogą dostrzec zmiany nastroju lub zachowania, które wydają się nadmierne lub niezwykłe, być może trwające dłużej niż przeciętnie. Jeśli Ciebie – rodzica – coś niepokoi                          i wydaje Ci się, że może wskazywać na problem, nie bój się zgłosić do specjalisty! Kiedy Twoje dziecko nie może wyleczyć kataru, idziesz do pediatry. Kiedy Twoje dziecko od dłuższego czasu chodzi smutne, nerwowe lub zirytowane, warto wybrać się do terapeuty. W obu przypadkach może się okazać, że „To nic takiego”,                w obu przypadkach może się okazać, że „To był najwyższy czas na działanie”. </a:t>
            </a:r>
            <a:endParaRPr lang="pl-PL" dirty="0">
              <a:latin typeface="Arial" pitchFamily="34" charset="0"/>
              <a:cs typeface="Arial" pitchFamily="34" charset="0"/>
            </a:endParaRPr>
          </a:p>
        </p:txBody>
      </p:sp>
    </p:spTree>
    <p:extLst>
      <p:ext uri="{BB962C8B-B14F-4D97-AF65-F5344CB8AC3E}">
        <p14:creationId xmlns:p14="http://schemas.microsoft.com/office/powerpoint/2010/main" val="2603627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smtClean="0"/>
              <a:t>Co pozytywnie wpływa na rozwój psychiczny dziecka</a:t>
            </a:r>
            <a:endParaRPr lang="pl-PL" sz="3600" dirty="0"/>
          </a:p>
        </p:txBody>
      </p:sp>
      <p:sp>
        <p:nvSpPr>
          <p:cNvPr id="3" name="Symbol zastępczy zawartości 2"/>
          <p:cNvSpPr>
            <a:spLocks noGrp="1"/>
          </p:cNvSpPr>
          <p:nvPr>
            <p:ph idx="1"/>
          </p:nvPr>
        </p:nvSpPr>
        <p:spPr/>
        <p:txBody>
          <a:bodyPr/>
          <a:lstStyle/>
          <a:p>
            <a:r>
              <a:rPr lang="pl-PL" dirty="0" smtClean="0">
                <a:latin typeface="Arial" pitchFamily="34" charset="0"/>
                <a:cs typeface="Arial" pitchFamily="34" charset="0"/>
              </a:rPr>
              <a:t>NAWIĄZYWANIE BLISKIEJ WIĘZI</a:t>
            </a:r>
          </a:p>
          <a:p>
            <a:r>
              <a:rPr lang="pl-PL" dirty="0" smtClean="0">
                <a:latin typeface="Arial" pitchFamily="34" charset="0"/>
                <a:cs typeface="Arial" pitchFamily="34" charset="0"/>
              </a:rPr>
              <a:t>OBSERWOWANIE ZACHOWANIA</a:t>
            </a:r>
          </a:p>
          <a:p>
            <a:r>
              <a:rPr lang="pl-PL" dirty="0" smtClean="0">
                <a:latin typeface="Arial" pitchFamily="34" charset="0"/>
                <a:cs typeface="Arial" pitchFamily="34" charset="0"/>
              </a:rPr>
              <a:t>WZMACNIANIE POCZUCIA WŁASNEJ WARTOŚCI</a:t>
            </a:r>
          </a:p>
          <a:p>
            <a:r>
              <a:rPr lang="pl-PL" dirty="0" smtClean="0">
                <a:latin typeface="Arial" pitchFamily="34" charset="0"/>
                <a:cs typeface="Arial" pitchFamily="34" charset="0"/>
              </a:rPr>
              <a:t>ROZMOWA, SŁUCHANIE, EMOCJE</a:t>
            </a:r>
          </a:p>
          <a:p>
            <a:endParaRPr lang="pl-PL" dirty="0">
              <a:latin typeface="Arial" pitchFamily="34" charset="0"/>
              <a:cs typeface="Arial" pitchFamily="34" charset="0"/>
            </a:endParaRPr>
          </a:p>
          <a:p>
            <a:pPr algn="ctr"/>
            <a:r>
              <a:rPr lang="pl-PL" dirty="0">
                <a:solidFill>
                  <a:srgbClr val="FFC000"/>
                </a:solidFill>
                <a:latin typeface="Arial" pitchFamily="34" charset="0"/>
                <a:cs typeface="Arial" pitchFamily="34" charset="0"/>
              </a:rPr>
              <a:t>Działania rodziców wpływają na poczucie własnej wartości, godności, tożsamości i przynależności dzieci i młodzieży</a:t>
            </a:r>
            <a:endParaRPr lang="pl-PL" dirty="0" smtClean="0">
              <a:solidFill>
                <a:srgbClr val="FFC000"/>
              </a:solidFill>
              <a:latin typeface="Arial" pitchFamily="34" charset="0"/>
              <a:cs typeface="Arial" pitchFamily="34" charset="0"/>
            </a:endParaRPr>
          </a:p>
          <a:p>
            <a:pPr marL="0" indent="0">
              <a:buNone/>
            </a:pPr>
            <a:endParaRPr lang="pl-PL" dirty="0">
              <a:latin typeface="Arial" pitchFamily="34" charset="0"/>
              <a:cs typeface="Arial" pitchFamily="34" charset="0"/>
            </a:endParaRPr>
          </a:p>
        </p:txBody>
      </p:sp>
    </p:spTree>
    <p:extLst>
      <p:ext uri="{BB962C8B-B14F-4D97-AF65-F5344CB8AC3E}">
        <p14:creationId xmlns:p14="http://schemas.microsoft.com/office/powerpoint/2010/main" val="1203478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92696"/>
            <a:ext cx="6840759"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604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latin typeface="Arial" pitchFamily="34" charset="0"/>
                <a:cs typeface="Arial" pitchFamily="34" charset="0"/>
              </a:rPr>
              <a:t>Co wywołuje kryzys psychiczny?</a:t>
            </a:r>
            <a:endParaRPr lang="pl-PL" sz="3600" dirty="0">
              <a:latin typeface="Arial" pitchFamily="34" charset="0"/>
              <a:cs typeface="Arial" pitchFamily="34" charset="0"/>
            </a:endParaRPr>
          </a:p>
        </p:txBody>
      </p:sp>
      <p:sp>
        <p:nvSpPr>
          <p:cNvPr id="3" name="Symbol zastępczy zawartości 2"/>
          <p:cNvSpPr>
            <a:spLocks noGrp="1"/>
          </p:cNvSpPr>
          <p:nvPr>
            <p:ph idx="1"/>
          </p:nvPr>
        </p:nvSpPr>
        <p:spPr/>
        <p:txBody>
          <a:bodyPr/>
          <a:lstStyle/>
          <a:p>
            <a:r>
              <a:rPr lang="pl-PL" dirty="0" smtClean="0">
                <a:latin typeface="Arial" pitchFamily="34" charset="0"/>
                <a:cs typeface="Arial" pitchFamily="34" charset="0"/>
              </a:rPr>
              <a:t>Zwykle pojawia się jakaś nieoczekiwana przeszkoda, trudność czy wydarzenie losowe. Gdy dziecko nie potrafi sobie poradzić z nową sytuacją – reaguje kryzysem.</a:t>
            </a:r>
          </a:p>
          <a:p>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9" y="3284984"/>
            <a:ext cx="5755158"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2239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ierownictwo">
  <a:themeElements>
    <a:clrScheme name="Kierownictw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Kierownictw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ierownictw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452</TotalTime>
  <Words>1449</Words>
  <Application>Microsoft Office PowerPoint</Application>
  <PresentationFormat>Pokaz na ekranie (4:3)</PresentationFormat>
  <Paragraphs>90</Paragraphs>
  <Slides>28</Slides>
  <Notes>0</Notes>
  <HiddenSlides>0</HiddenSlides>
  <MMClips>0</MMClips>
  <ScaleCrop>false</ScaleCrop>
  <HeadingPairs>
    <vt:vector size="4" baseType="variant">
      <vt:variant>
        <vt:lpstr>Motyw</vt:lpstr>
      </vt:variant>
      <vt:variant>
        <vt:i4>1</vt:i4>
      </vt:variant>
      <vt:variant>
        <vt:lpstr>Tytuły slajdów</vt:lpstr>
      </vt:variant>
      <vt:variant>
        <vt:i4>28</vt:i4>
      </vt:variant>
    </vt:vector>
  </HeadingPairs>
  <TitlesOfParts>
    <vt:vector size="29" baseType="lpstr">
      <vt:lpstr>Kierownictwo</vt:lpstr>
      <vt:lpstr>Zdrowie psychiczne dzieci  i młodzieży  </vt:lpstr>
      <vt:lpstr>Zdrowie psychiczne dzieci i młodzieży</vt:lpstr>
      <vt:lpstr>TRUDNOŚCI ZE ZDROWIEM PSYCHICZNYM? NIE MA SIĘ CZEGO WSTYDZIĆ!</vt:lpstr>
      <vt:lpstr>Ważna rola rodziny</vt:lpstr>
      <vt:lpstr>Prezentacja programu PowerPoint</vt:lpstr>
      <vt:lpstr>RODZIC JAKO OBSERWATOR</vt:lpstr>
      <vt:lpstr>Co pozytywnie wpływa na rozwój psychiczny dziecka</vt:lpstr>
      <vt:lpstr>Prezentacja programu PowerPoint</vt:lpstr>
      <vt:lpstr>Co wywołuje kryzys psychiczny?</vt:lpstr>
      <vt:lpstr>STRES SZKOLNY</vt:lpstr>
      <vt:lpstr>PROBLEMY W RELACJACH Z RÓWIEŚNIKAMI</vt:lpstr>
      <vt:lpstr>PROBLEMY RODZINNE</vt:lpstr>
      <vt:lpstr>INTERNET, KOMPUTER, TELEFON</vt:lpstr>
      <vt:lpstr>UŻYWKI (NARKOTYKI, DOPALACZE, ALKOHOL)</vt:lpstr>
      <vt:lpstr>INNE PROBLEMY</vt:lpstr>
      <vt:lpstr>Dane z raportu MEN  „ Jak wspierać dzieci po epidemii”</vt:lpstr>
      <vt:lpstr>Wołanie o pomoc</vt:lpstr>
      <vt:lpstr>CO POWINNO NAS ZANIEPOKOIĆ:</vt:lpstr>
      <vt:lpstr>Prezentacja programu PowerPoint</vt:lpstr>
      <vt:lpstr>Prezentacja programu PowerPoint</vt:lpstr>
      <vt:lpstr>Co możemy zrobić?</vt:lpstr>
      <vt:lpstr>REAGUJ, GDY SIĘ MARTWISZ</vt:lpstr>
      <vt:lpstr>Gdzie szukać pomocy?</vt:lpstr>
      <vt:lpstr>Prezentacja programu PowerPoint</vt:lpstr>
      <vt:lpstr>Telefony zaufania</vt:lpstr>
      <vt:lpstr>Prezentacja programu PowerPoint</vt:lpstr>
      <vt:lpstr>Znikające dzieci</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Zdrowie psychiczne dzieci  i młodzieży</dc:title>
  <dc:creator>user</dc:creator>
  <cp:lastModifiedBy>user</cp:lastModifiedBy>
  <cp:revision>22</cp:revision>
  <dcterms:created xsi:type="dcterms:W3CDTF">2023-03-11T15:33:46Z</dcterms:created>
  <dcterms:modified xsi:type="dcterms:W3CDTF">2023-03-15T14:00:16Z</dcterms:modified>
</cp:coreProperties>
</file>